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Libre Baskerville"/>
      <p:regular r:id="rId17"/>
    </p:embeddedFont>
    <p:embeddedFont>
      <p:font typeface="Libre Baskerville"/>
      <p:regular r:id="rId18"/>
    </p:embeddedFont>
    <p:embeddedFont>
      <p:font typeface="Libre Baskerville"/>
      <p:regular r:id="rId19"/>
    </p:embeddedFont>
    <p:embeddedFont>
      <p:font typeface="Libre Baskerville"/>
      <p:regular r:id="rId20"/>
    </p:embeddedFont>
    <p:embeddedFont>
      <p:font typeface="Open Sans"/>
      <p:regular r:id="rId21"/>
    </p:embeddedFont>
    <p:embeddedFont>
      <p:font typeface="Open Sans"/>
      <p:regular r:id="rId22"/>
    </p:embeddedFont>
    <p:embeddedFont>
      <p:font typeface="Open Sans"/>
      <p:regular r:id="rId23"/>
    </p:embeddedFont>
    <p:embeddedFont>
      <p:font typeface="Open Sans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sv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image" Target="../media/image-4-6.svg"/><Relationship Id="rId7" Type="http://schemas.openxmlformats.org/officeDocument/2006/relationships/image" Target="../media/image-4-7.png"/><Relationship Id="rId8" Type="http://schemas.openxmlformats.org/officeDocument/2006/relationships/image" Target="../media/image-4-8.png"/><Relationship Id="rId9" Type="http://schemas.openxmlformats.org/officeDocument/2006/relationships/image" Target="../media/image-4-9.svg"/><Relationship Id="rId10" Type="http://schemas.openxmlformats.org/officeDocument/2006/relationships/image" Target="../media/image-4-10.png"/><Relationship Id="rId11" Type="http://schemas.openxmlformats.org/officeDocument/2006/relationships/image" Target="../media/image-4-11.png"/><Relationship Id="rId12" Type="http://schemas.openxmlformats.org/officeDocument/2006/relationships/image" Target="../media/image-4-12.svg"/><Relationship Id="rId13" Type="http://schemas.openxmlformats.org/officeDocument/2006/relationships/image" Target="../media/image-4-13.png"/><Relationship Id="rId14" Type="http://schemas.openxmlformats.org/officeDocument/2006/relationships/image" Target="../media/image-4-14.png"/><Relationship Id="rId15" Type="http://schemas.openxmlformats.org/officeDocument/2006/relationships/image" Target="../media/image-4-15.svg"/><Relationship Id="rId16" Type="http://schemas.openxmlformats.org/officeDocument/2006/relationships/slideLayout" Target="../slideLayouts/slideLayout5.xml"/><Relationship Id="rId17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slideLayout" Target="../slideLayouts/slideLayout6.xml"/><Relationship Id="rId5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slideLayout" Target="../slideLayouts/slideLayout7.xml"/><Relationship Id="rId5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slideLayout" Target="../slideLayouts/slideLayout8.xml"/><Relationship Id="rId5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svg"/><Relationship Id="rId4" Type="http://schemas.openxmlformats.org/officeDocument/2006/relationships/image" Target="../media/image-9-4.png"/><Relationship Id="rId5" Type="http://schemas.openxmlformats.org/officeDocument/2006/relationships/image" Target="../media/image-9-5.png"/><Relationship Id="rId6" Type="http://schemas.openxmlformats.org/officeDocument/2006/relationships/image" Target="../media/image-9-6.svg"/><Relationship Id="rId7" Type="http://schemas.openxmlformats.org/officeDocument/2006/relationships/image" Target="../media/image-9-7.png"/><Relationship Id="rId8" Type="http://schemas.openxmlformats.org/officeDocument/2006/relationships/image" Target="../media/image-9-8.png"/><Relationship Id="rId9" Type="http://schemas.openxmlformats.org/officeDocument/2006/relationships/image" Target="../media/image-9-9.svg"/><Relationship Id="rId10" Type="http://schemas.openxmlformats.org/officeDocument/2006/relationships/image" Target="../media/image-9-10.png"/><Relationship Id="rId11" Type="http://schemas.openxmlformats.org/officeDocument/2006/relationships/image" Target="../media/image-9-11.png"/><Relationship Id="rId12" Type="http://schemas.openxmlformats.org/officeDocument/2006/relationships/image" Target="../media/image-9-12.svg"/><Relationship Id="rId13" Type="http://schemas.openxmlformats.org/officeDocument/2006/relationships/slideLayout" Target="../slideLayouts/slideLayout10.xml"/><Relationship Id="rId1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29183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Machine Learning for E-Commerce Analytics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800118"/>
            <a:ext cx="7556421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Sentiment Classification and Customer Churn Prediction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4848939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MSc Data Analytics – Data Mining &amp; Machine Learning Module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National College of Ireland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December 2025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2112" y="551736"/>
            <a:ext cx="10271641" cy="12539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9850"/>
              </a:lnSpc>
              <a:buNone/>
            </a:pPr>
            <a:r>
              <a:rPr lang="en-US" sz="78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Questions Welcome</a:t>
            </a:r>
            <a:endParaRPr lang="en-US" sz="7850" dirty="0"/>
          </a:p>
        </p:txBody>
      </p:sp>
      <p:sp>
        <p:nvSpPr>
          <p:cNvPr id="3" name="Text 1"/>
          <p:cNvSpPr/>
          <p:nvPr/>
        </p:nvSpPr>
        <p:spPr>
          <a:xfrm>
            <a:off x="702112" y="2106573"/>
            <a:ext cx="3009424" cy="3762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23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Thank You</a:t>
            </a:r>
            <a:endParaRPr lang="en-US" sz="2350" dirty="0"/>
          </a:p>
        </p:txBody>
      </p:sp>
      <p:sp>
        <p:nvSpPr>
          <p:cNvPr id="4" name="Text 2"/>
          <p:cNvSpPr/>
          <p:nvPr/>
        </p:nvSpPr>
        <p:spPr>
          <a:xfrm>
            <a:off x="702112" y="2783681"/>
            <a:ext cx="13226177" cy="6419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We appreciate your time and attention. This comparative analysis demonstrates the practical application of machine learning methods to solve critical e-commerce business challenges.</a:t>
            </a:r>
            <a:endParaRPr lang="en-US" sz="1550" dirty="0"/>
          </a:p>
        </p:txBody>
      </p:sp>
      <p:sp>
        <p:nvSpPr>
          <p:cNvPr id="5" name="Shape 3"/>
          <p:cNvSpPr/>
          <p:nvPr/>
        </p:nvSpPr>
        <p:spPr>
          <a:xfrm>
            <a:off x="702112" y="3751574"/>
            <a:ext cx="13226177" cy="32623"/>
          </a:xfrm>
          <a:prstGeom prst="rect">
            <a:avLst/>
          </a:prstGeom>
          <a:solidFill>
            <a:srgbClr val="49495A">
              <a:alpha val="50000"/>
            </a:srgbClr>
          </a:solidFill>
          <a:ln/>
        </p:spPr>
      </p:sp>
      <p:sp>
        <p:nvSpPr>
          <p:cNvPr id="6" name="Text 4"/>
          <p:cNvSpPr/>
          <p:nvPr/>
        </p:nvSpPr>
        <p:spPr>
          <a:xfrm>
            <a:off x="702112" y="4085034"/>
            <a:ext cx="2507813" cy="3133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Acknowledgements</a:t>
            </a:r>
            <a:endParaRPr lang="en-US" sz="1950" dirty="0"/>
          </a:p>
        </p:txBody>
      </p:sp>
      <p:sp>
        <p:nvSpPr>
          <p:cNvPr id="7" name="Text 5"/>
          <p:cNvSpPr/>
          <p:nvPr/>
        </p:nvSpPr>
        <p:spPr>
          <a:xfrm>
            <a:off x="702112" y="4699278"/>
            <a:ext cx="13226177" cy="9629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National College of Ireland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MSc Data Analytics Programme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Data Mining &amp; Machine Learning Module Faculty</a:t>
            </a:r>
            <a:endParaRPr lang="en-US" sz="1550" dirty="0"/>
          </a:p>
        </p:txBody>
      </p:sp>
      <p:sp>
        <p:nvSpPr>
          <p:cNvPr id="8" name="Text 6"/>
          <p:cNvSpPr/>
          <p:nvPr/>
        </p:nvSpPr>
        <p:spPr>
          <a:xfrm>
            <a:off x="702112" y="5963126"/>
            <a:ext cx="2507813" cy="3133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Key References</a:t>
            </a:r>
            <a:endParaRPr lang="en-US" sz="1950" dirty="0"/>
          </a:p>
        </p:txBody>
      </p:sp>
      <p:sp>
        <p:nvSpPr>
          <p:cNvPr id="9" name="Text 7"/>
          <p:cNvSpPr/>
          <p:nvPr/>
        </p:nvSpPr>
        <p:spPr>
          <a:xfrm>
            <a:off x="702112" y="6577370"/>
            <a:ext cx="13226177" cy="320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CRISP-DM Methodology Framework</a:t>
            </a:r>
            <a:endParaRPr lang="en-US" sz="1550" dirty="0"/>
          </a:p>
        </p:txBody>
      </p:sp>
      <p:sp>
        <p:nvSpPr>
          <p:cNvPr id="10" name="Text 8"/>
          <p:cNvSpPr/>
          <p:nvPr/>
        </p:nvSpPr>
        <p:spPr>
          <a:xfrm>
            <a:off x="702112" y="6968490"/>
            <a:ext cx="13226177" cy="320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Lundberg &amp; Lee (2017): SHAP Values</a:t>
            </a:r>
            <a:endParaRPr lang="en-US" sz="1550" dirty="0"/>
          </a:p>
        </p:txBody>
      </p:sp>
      <p:sp>
        <p:nvSpPr>
          <p:cNvPr id="11" name="Text 9"/>
          <p:cNvSpPr/>
          <p:nvPr/>
        </p:nvSpPr>
        <p:spPr>
          <a:xfrm>
            <a:off x="702112" y="7359610"/>
            <a:ext cx="13226177" cy="320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Ribeiro et al. (2016): LIME Interpretability</a:t>
            </a:r>
            <a:endParaRPr lang="en-US" sz="15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09017" y="619839"/>
            <a:ext cx="7725966" cy="12661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950"/>
              </a:lnSpc>
              <a:buNone/>
            </a:pPr>
            <a:r>
              <a:rPr lang="en-US" sz="39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Introduction &amp; Business Context</a:t>
            </a:r>
            <a:endParaRPr lang="en-US" sz="3950" dirty="0"/>
          </a:p>
        </p:txBody>
      </p:sp>
      <p:sp>
        <p:nvSpPr>
          <p:cNvPr id="4" name="Text 1"/>
          <p:cNvSpPr/>
          <p:nvPr/>
        </p:nvSpPr>
        <p:spPr>
          <a:xfrm>
            <a:off x="709017" y="2392323"/>
            <a:ext cx="3615809" cy="7598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23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The E-Commerce Challenge</a:t>
            </a:r>
            <a:endParaRPr lang="en-US" sz="2350" dirty="0"/>
          </a:p>
        </p:txBody>
      </p:sp>
      <p:sp>
        <p:nvSpPr>
          <p:cNvPr id="5" name="Text 2"/>
          <p:cNvSpPr/>
          <p:nvPr/>
        </p:nvSpPr>
        <p:spPr>
          <a:xfrm>
            <a:off x="709017" y="3354705"/>
            <a:ext cx="3615809" cy="22694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global e-commerce sector generates unprecedented volumes of customer data daily. Two critical business challenges emerge: understanding customer sentiment at scale and predicting customer churn before it occurs.</a:t>
            </a:r>
            <a:endParaRPr lang="en-US" sz="1550" dirty="0"/>
          </a:p>
        </p:txBody>
      </p:sp>
      <p:sp>
        <p:nvSpPr>
          <p:cNvPr id="6" name="Text 3"/>
          <p:cNvSpPr/>
          <p:nvPr/>
        </p:nvSpPr>
        <p:spPr>
          <a:xfrm>
            <a:off x="709017" y="5806440"/>
            <a:ext cx="3615809" cy="16210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This comparative analysis applies machine learning methods to address both challenges, delivering automated review monitoring and proactive retention strategies.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4826794" y="2392323"/>
            <a:ext cx="3115747" cy="3799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23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Research Objectives</a:t>
            </a:r>
            <a:endParaRPr lang="en-US" sz="2350" dirty="0"/>
          </a:p>
        </p:txBody>
      </p:sp>
      <p:sp>
        <p:nvSpPr>
          <p:cNvPr id="8" name="Text 5"/>
          <p:cNvSpPr/>
          <p:nvPr/>
        </p:nvSpPr>
        <p:spPr>
          <a:xfrm>
            <a:off x="4826794" y="2974777"/>
            <a:ext cx="3615809" cy="972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5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Compare ML methods across text and structured e-commerce datasets</a:t>
            </a:r>
            <a:endParaRPr lang="en-US" sz="1550" dirty="0"/>
          </a:p>
        </p:txBody>
      </p:sp>
      <p:sp>
        <p:nvSpPr>
          <p:cNvPr id="9" name="Text 6"/>
          <p:cNvSpPr/>
          <p:nvPr/>
        </p:nvSpPr>
        <p:spPr>
          <a:xfrm>
            <a:off x="4826794" y="4018240"/>
            <a:ext cx="3615809" cy="6484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5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Apply CRISP-DM methodology systematically</a:t>
            </a:r>
            <a:endParaRPr lang="en-US" sz="1550" dirty="0"/>
          </a:p>
        </p:txBody>
      </p:sp>
      <p:sp>
        <p:nvSpPr>
          <p:cNvPr id="10" name="Text 7"/>
          <p:cNvSpPr/>
          <p:nvPr/>
        </p:nvSpPr>
        <p:spPr>
          <a:xfrm>
            <a:off x="4826794" y="4737497"/>
            <a:ext cx="3615809" cy="6484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5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Implement model interpretability using SHAP and LIME</a:t>
            </a:r>
            <a:endParaRPr lang="en-US" sz="1550" dirty="0"/>
          </a:p>
        </p:txBody>
      </p:sp>
      <p:sp>
        <p:nvSpPr>
          <p:cNvPr id="11" name="Text 8"/>
          <p:cNvSpPr/>
          <p:nvPr/>
        </p:nvSpPr>
        <p:spPr>
          <a:xfrm>
            <a:off x="4826794" y="5456753"/>
            <a:ext cx="3615809" cy="6484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5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Identify key business predictors for actionable insights</a:t>
            </a:r>
            <a:endParaRPr lang="en-US" sz="15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5970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Datasets Overview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622113"/>
            <a:ext cx="6407944" cy="3166824"/>
          </a:xfrm>
          <a:prstGeom prst="roundRect">
            <a:avLst>
              <a:gd name="adj" fmla="val 1074"/>
            </a:avLst>
          </a:prstGeom>
          <a:solidFill>
            <a:srgbClr val="EAE8F3"/>
          </a:solidFill>
          <a:ln/>
        </p:spPr>
      </p:sp>
      <p:sp>
        <p:nvSpPr>
          <p:cNvPr id="4" name="Text 2"/>
          <p:cNvSpPr/>
          <p:nvPr/>
        </p:nvSpPr>
        <p:spPr>
          <a:xfrm>
            <a:off x="1020604" y="2848928"/>
            <a:ext cx="402216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Amazon Fine Food Reviews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020604" y="3339346"/>
            <a:ext cx="59543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Type: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Text data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1020604" y="3838337"/>
            <a:ext cx="59543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Size: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500,000+ reviews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1020604" y="4337328"/>
            <a:ext cx="59543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Target: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Sentiment (3-class)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1020604" y="4836319"/>
            <a:ext cx="59543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Analysis: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Natural language processing for customer opinion classification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7428548" y="2622113"/>
            <a:ext cx="6408063" cy="3166824"/>
          </a:xfrm>
          <a:prstGeom prst="roundRect">
            <a:avLst>
              <a:gd name="adj" fmla="val 1074"/>
            </a:avLst>
          </a:prstGeom>
          <a:solidFill>
            <a:srgbClr val="EAE8F3"/>
          </a:solidFill>
          <a:ln/>
        </p:spPr>
      </p:sp>
      <p:sp>
        <p:nvSpPr>
          <p:cNvPr id="10" name="Text 8"/>
          <p:cNvSpPr/>
          <p:nvPr/>
        </p:nvSpPr>
        <p:spPr>
          <a:xfrm>
            <a:off x="7655362" y="2848928"/>
            <a:ext cx="450389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E-Commerce Customer Churn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7655362" y="3339346"/>
            <a:ext cx="59544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Type: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Structured data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655362" y="3838337"/>
            <a:ext cx="59544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Size: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5,630 customers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7655362" y="4337328"/>
            <a:ext cx="59544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Target: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Churn (Binary)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7655362" y="4836319"/>
            <a:ext cx="59544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Analysis: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Behavioural pattern recognition for retention strategies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93790" y="6044089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Both datasets represent real-world e-commerce scenarios, enabling comparative evaluation of ML algorithms across different data types and business applications.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5559" y="522922"/>
            <a:ext cx="9214128" cy="5942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650"/>
              </a:lnSpc>
              <a:buNone/>
            </a:pPr>
            <a:r>
              <a:rPr lang="en-US" sz="37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Methodology: CRISP-DM Framework</a:t>
            </a:r>
            <a:endParaRPr lang="en-US" sz="3700" dirty="0"/>
          </a:p>
        </p:txBody>
      </p:sp>
      <p:sp>
        <p:nvSpPr>
          <p:cNvPr id="3" name="Text 1"/>
          <p:cNvSpPr/>
          <p:nvPr/>
        </p:nvSpPr>
        <p:spPr>
          <a:xfrm>
            <a:off x="1778079" y="2232065"/>
            <a:ext cx="2924532" cy="2971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Business Understanding</a:t>
            </a:r>
            <a:endParaRPr lang="en-US" sz="1850" dirty="0"/>
          </a:p>
        </p:txBody>
      </p:sp>
      <p:sp>
        <p:nvSpPr>
          <p:cNvPr id="4" name="Text 2"/>
          <p:cNvSpPr/>
          <p:nvPr/>
        </p:nvSpPr>
        <p:spPr>
          <a:xfrm>
            <a:off x="665559" y="2643307"/>
            <a:ext cx="4037052" cy="304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Define customer analytics objectives</a:t>
            </a:r>
            <a:endParaRPr lang="en-US" sz="14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87766" y="1497449"/>
            <a:ext cx="4654748" cy="4654748"/>
          </a:xfrm>
          <a:prstGeom prst="rect">
            <a:avLst/>
          </a:prstGeom>
        </p:spPr>
      </p:pic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39148" y="2512635"/>
            <a:ext cx="284440" cy="28444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927669" y="1820466"/>
            <a:ext cx="2438519" cy="2971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 Understanding</a:t>
            </a:r>
            <a:endParaRPr lang="en-US" sz="1850" dirty="0"/>
          </a:p>
        </p:txBody>
      </p:sp>
      <p:sp>
        <p:nvSpPr>
          <p:cNvPr id="8" name="Text 4"/>
          <p:cNvSpPr/>
          <p:nvPr/>
        </p:nvSpPr>
        <p:spPr>
          <a:xfrm>
            <a:off x="9927669" y="2231708"/>
            <a:ext cx="4037171" cy="304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EDA, distributions, imbalance analysis</a:t>
            </a:r>
            <a:endParaRPr lang="en-US" sz="14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7766" y="1497449"/>
            <a:ext cx="4654748" cy="4654748"/>
          </a:xfrm>
          <a:prstGeom prst="rect">
            <a:avLst/>
          </a:prstGeom>
        </p:spPr>
      </p:pic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35218" y="2242721"/>
            <a:ext cx="284440" cy="28444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0022800" y="3467100"/>
            <a:ext cx="2377202" cy="2971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 Preparation</a:t>
            </a:r>
            <a:endParaRPr lang="en-US" sz="1850" dirty="0"/>
          </a:p>
        </p:txBody>
      </p:sp>
      <p:sp>
        <p:nvSpPr>
          <p:cNvPr id="12" name="Text 6"/>
          <p:cNvSpPr/>
          <p:nvPr/>
        </p:nvSpPr>
        <p:spPr>
          <a:xfrm>
            <a:off x="10022800" y="3878342"/>
            <a:ext cx="3942040" cy="304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TF-IDF, SMOTE, feature scaling</a:t>
            </a:r>
            <a:endParaRPr lang="en-US" sz="14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87766" y="1497449"/>
            <a:ext cx="4654748" cy="4654748"/>
          </a:xfrm>
          <a:prstGeom prst="rect">
            <a:avLst/>
          </a:prstGeom>
        </p:spPr>
      </p:pic>
      <p:pic>
        <p:nvPicPr>
          <p:cNvPr id="14" name="Image 5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777704" y="3962698"/>
            <a:ext cx="284440" cy="284440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9927669" y="5113734"/>
            <a:ext cx="2377202" cy="2971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Modelling</a:t>
            </a:r>
            <a:endParaRPr lang="en-US" sz="1850" dirty="0"/>
          </a:p>
        </p:txBody>
      </p:sp>
      <p:sp>
        <p:nvSpPr>
          <p:cNvPr id="16" name="Text 8"/>
          <p:cNvSpPr/>
          <p:nvPr/>
        </p:nvSpPr>
        <p:spPr>
          <a:xfrm>
            <a:off x="9927669" y="5524976"/>
            <a:ext cx="4037171" cy="304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4 ML algorithms implemented</a:t>
            </a:r>
            <a:endParaRPr lang="en-US" sz="1450" dirty="0"/>
          </a:p>
        </p:txBody>
      </p:sp>
      <p:pic>
        <p:nvPicPr>
          <p:cNvPr id="17" name="Image 6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87766" y="1497449"/>
            <a:ext cx="4654748" cy="4654748"/>
          </a:xfrm>
          <a:prstGeom prst="rect">
            <a:avLst/>
          </a:prstGeom>
        </p:spPr>
      </p:pic>
      <p:pic>
        <p:nvPicPr>
          <p:cNvPr id="18" name="Image 7" descr="preencoded.png">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402413" y="5295483"/>
            <a:ext cx="284440" cy="284440"/>
          </a:xfrm>
          <a:prstGeom prst="rect">
            <a:avLst/>
          </a:prstGeom>
        </p:spPr>
      </p:pic>
      <p:sp>
        <p:nvSpPr>
          <p:cNvPr id="19" name="Text 9"/>
          <p:cNvSpPr/>
          <p:nvPr/>
        </p:nvSpPr>
        <p:spPr>
          <a:xfrm>
            <a:off x="2325410" y="4702016"/>
            <a:ext cx="2377202" cy="2971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Evaluation</a:t>
            </a:r>
            <a:endParaRPr lang="en-US" sz="1850" dirty="0"/>
          </a:p>
        </p:txBody>
      </p:sp>
      <p:sp>
        <p:nvSpPr>
          <p:cNvPr id="20" name="Text 10"/>
          <p:cNvSpPr/>
          <p:nvPr/>
        </p:nvSpPr>
        <p:spPr>
          <a:xfrm>
            <a:off x="665559" y="5113258"/>
            <a:ext cx="4037052" cy="304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Multiple metrics, interpretability</a:t>
            </a:r>
            <a:endParaRPr lang="en-US" sz="1450" dirty="0"/>
          </a:p>
        </p:txBody>
      </p:sp>
      <p:pic>
        <p:nvPicPr>
          <p:cNvPr id="21" name="Image 8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987766" y="1497449"/>
            <a:ext cx="4654748" cy="4654748"/>
          </a:xfrm>
          <a:prstGeom prst="rect">
            <a:avLst/>
          </a:prstGeom>
        </p:spPr>
      </p:pic>
      <p:pic>
        <p:nvPicPr>
          <p:cNvPr id="22" name="Image 9" descr="preencoded.png">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709821" y="4399300"/>
            <a:ext cx="284440" cy="284440"/>
          </a:xfrm>
          <a:prstGeom prst="rect">
            <a:avLst/>
          </a:prstGeom>
        </p:spPr>
      </p:pic>
      <p:sp>
        <p:nvSpPr>
          <p:cNvPr id="23" name="Text 11"/>
          <p:cNvSpPr/>
          <p:nvPr/>
        </p:nvSpPr>
        <p:spPr>
          <a:xfrm>
            <a:off x="665559" y="6556177"/>
            <a:ext cx="2964537" cy="2971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Text Processing Pipeline</a:t>
            </a:r>
            <a:endParaRPr lang="en-US" sz="1850" dirty="0"/>
          </a:p>
        </p:txBody>
      </p:sp>
      <p:sp>
        <p:nvSpPr>
          <p:cNvPr id="24" name="Text 12"/>
          <p:cNvSpPr/>
          <p:nvPr/>
        </p:nvSpPr>
        <p:spPr>
          <a:xfrm>
            <a:off x="665559" y="7043499"/>
            <a:ext cx="6417707" cy="304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TF-IDF vectorisation (5,000 features)</a:t>
            </a:r>
            <a:endParaRPr lang="en-US" sz="1450" dirty="0"/>
          </a:p>
        </p:txBody>
      </p:sp>
      <p:sp>
        <p:nvSpPr>
          <p:cNvPr id="25" name="Text 13"/>
          <p:cNvSpPr/>
          <p:nvPr/>
        </p:nvSpPr>
        <p:spPr>
          <a:xfrm>
            <a:off x="665559" y="7414260"/>
            <a:ext cx="6417707" cy="304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Bigram extraction</a:t>
            </a:r>
            <a:endParaRPr lang="en-US" sz="1450" dirty="0"/>
          </a:p>
        </p:txBody>
      </p:sp>
      <p:sp>
        <p:nvSpPr>
          <p:cNvPr id="26" name="Text 14"/>
          <p:cNvSpPr/>
          <p:nvPr/>
        </p:nvSpPr>
        <p:spPr>
          <a:xfrm>
            <a:off x="665559" y="7785021"/>
            <a:ext cx="6417707" cy="304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Sentiment mapping (1-5 stars)</a:t>
            </a:r>
            <a:endParaRPr lang="en-US" sz="1450" dirty="0"/>
          </a:p>
        </p:txBody>
      </p:sp>
      <p:sp>
        <p:nvSpPr>
          <p:cNvPr id="27" name="Text 15"/>
          <p:cNvSpPr/>
          <p:nvPr/>
        </p:nvSpPr>
        <p:spPr>
          <a:xfrm>
            <a:off x="7554754" y="6556177"/>
            <a:ext cx="2993708" cy="2971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Structured Data Pipeline</a:t>
            </a:r>
            <a:endParaRPr lang="en-US" sz="1850" dirty="0"/>
          </a:p>
        </p:txBody>
      </p:sp>
      <p:sp>
        <p:nvSpPr>
          <p:cNvPr id="28" name="Text 16"/>
          <p:cNvSpPr/>
          <p:nvPr/>
        </p:nvSpPr>
        <p:spPr>
          <a:xfrm>
            <a:off x="7554754" y="7043499"/>
            <a:ext cx="6417707" cy="304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SMOTE for class imbalance</a:t>
            </a:r>
            <a:endParaRPr lang="en-US" sz="1450" dirty="0"/>
          </a:p>
        </p:txBody>
      </p:sp>
      <p:sp>
        <p:nvSpPr>
          <p:cNvPr id="29" name="Text 17"/>
          <p:cNvSpPr/>
          <p:nvPr/>
        </p:nvSpPr>
        <p:spPr>
          <a:xfrm>
            <a:off x="7554754" y="7414260"/>
            <a:ext cx="6417707" cy="304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Feature scaling &amp; normalisation</a:t>
            </a:r>
            <a:endParaRPr lang="en-US" sz="1450" dirty="0"/>
          </a:p>
        </p:txBody>
      </p:sp>
      <p:sp>
        <p:nvSpPr>
          <p:cNvPr id="30" name="Text 18"/>
          <p:cNvSpPr/>
          <p:nvPr/>
        </p:nvSpPr>
        <p:spPr>
          <a:xfrm>
            <a:off x="7554754" y="7785021"/>
            <a:ext cx="6417707" cy="304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20 behavioural features</a:t>
            </a:r>
            <a:endParaRPr lang="en-US" sz="14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3425" y="577572"/>
            <a:ext cx="9856708" cy="654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150"/>
              </a:lnSpc>
              <a:buNone/>
            </a:pPr>
            <a:r>
              <a:rPr lang="en-US" sz="41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Amazon Reviews Sentiment Analysis</a:t>
            </a:r>
            <a:endParaRPr lang="en-US" sz="4100" dirty="0"/>
          </a:p>
        </p:txBody>
      </p:sp>
      <p:sp>
        <p:nvSpPr>
          <p:cNvPr id="3" name="Text 1"/>
          <p:cNvSpPr/>
          <p:nvPr/>
        </p:nvSpPr>
        <p:spPr>
          <a:xfrm>
            <a:off x="733425" y="1651516"/>
            <a:ext cx="209550" cy="261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49495A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01</a:t>
            </a:r>
            <a:endParaRPr lang="en-US" sz="16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3425" y="1984891"/>
            <a:ext cx="4248150" cy="2286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33425" y="2135386"/>
            <a:ext cx="2619375" cy="3274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Dataset &amp; Task</a:t>
            </a:r>
            <a:endParaRPr lang="en-US" sz="2050" dirty="0"/>
          </a:p>
        </p:txBody>
      </p:sp>
      <p:sp>
        <p:nvSpPr>
          <p:cNvPr id="6" name="Text 3"/>
          <p:cNvSpPr/>
          <p:nvPr/>
        </p:nvSpPr>
        <p:spPr>
          <a:xfrm>
            <a:off x="733425" y="2588538"/>
            <a:ext cx="4248150" cy="1341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Classify 500,000+ Amazon food reviews into Positive, Neutral, and Negative sentiment categories using star ratings (1-2: Negative, 3: Neutral, 4-5: Positive)</a:t>
            </a:r>
            <a:endParaRPr lang="en-US" sz="1650" dirty="0"/>
          </a:p>
        </p:txBody>
      </p:sp>
      <p:sp>
        <p:nvSpPr>
          <p:cNvPr id="7" name="Text 4"/>
          <p:cNvSpPr/>
          <p:nvPr/>
        </p:nvSpPr>
        <p:spPr>
          <a:xfrm>
            <a:off x="5191125" y="1651516"/>
            <a:ext cx="209550" cy="261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49495A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02</a:t>
            </a:r>
            <a:endParaRPr lang="en-US" sz="165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1125" y="1984891"/>
            <a:ext cx="4248150" cy="2286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191125" y="2135386"/>
            <a:ext cx="2619375" cy="3274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Preprocessing</a:t>
            </a:r>
            <a:endParaRPr lang="en-US" sz="2050" dirty="0"/>
          </a:p>
        </p:txBody>
      </p:sp>
      <p:sp>
        <p:nvSpPr>
          <p:cNvPr id="10" name="Text 6"/>
          <p:cNvSpPr/>
          <p:nvPr/>
        </p:nvSpPr>
        <p:spPr>
          <a:xfrm>
            <a:off x="5191125" y="2588538"/>
            <a:ext cx="4248150" cy="1341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TF-IDF vectorisation extracting 5,000 features with bigrams to capture phrase-level sentiment patterns and contextual meaning</a:t>
            </a:r>
            <a:endParaRPr lang="en-US" sz="1650" dirty="0"/>
          </a:p>
        </p:txBody>
      </p:sp>
      <p:sp>
        <p:nvSpPr>
          <p:cNvPr id="11" name="Text 7"/>
          <p:cNvSpPr/>
          <p:nvPr/>
        </p:nvSpPr>
        <p:spPr>
          <a:xfrm>
            <a:off x="9648825" y="1651516"/>
            <a:ext cx="209550" cy="261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49495A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03</a:t>
            </a:r>
            <a:endParaRPr lang="en-US" sz="1650" dirty="0"/>
          </a:p>
        </p:txBody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8825" y="1984891"/>
            <a:ext cx="4248150" cy="22860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9648825" y="2135386"/>
            <a:ext cx="2619375" cy="3274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Models Compared</a:t>
            </a:r>
            <a:endParaRPr lang="en-US" sz="2050" dirty="0"/>
          </a:p>
        </p:txBody>
      </p:sp>
      <p:sp>
        <p:nvSpPr>
          <p:cNvPr id="14" name="Text 9"/>
          <p:cNvSpPr/>
          <p:nvPr/>
        </p:nvSpPr>
        <p:spPr>
          <a:xfrm>
            <a:off x="9648825" y="2588538"/>
            <a:ext cx="4248150" cy="1341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Naive Bayes (baseline probabilistic approach) versus SVM (kernel-based classification for high-dimensional text data)</a:t>
            </a:r>
            <a:endParaRPr lang="en-US" sz="1650" dirty="0"/>
          </a:p>
        </p:txBody>
      </p:sp>
      <p:sp>
        <p:nvSpPr>
          <p:cNvPr id="15" name="Shape 10"/>
          <p:cNvSpPr/>
          <p:nvPr/>
        </p:nvSpPr>
        <p:spPr>
          <a:xfrm>
            <a:off x="733425" y="4301609"/>
            <a:ext cx="13163550" cy="2423160"/>
          </a:xfrm>
          <a:prstGeom prst="roundRect">
            <a:avLst>
              <a:gd name="adj" fmla="val 1297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16" name="Shape 11"/>
          <p:cNvSpPr/>
          <p:nvPr/>
        </p:nvSpPr>
        <p:spPr>
          <a:xfrm>
            <a:off x="741045" y="4309229"/>
            <a:ext cx="13148310" cy="601980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7" name="Text 12"/>
          <p:cNvSpPr/>
          <p:nvPr/>
        </p:nvSpPr>
        <p:spPr>
          <a:xfrm>
            <a:off x="950833" y="4463534"/>
            <a:ext cx="4836319" cy="3352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b="1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Model</a:t>
            </a:r>
            <a:endParaRPr lang="en-US" sz="1650" dirty="0"/>
          </a:p>
        </p:txBody>
      </p:sp>
      <p:sp>
        <p:nvSpPr>
          <p:cNvPr id="18" name="Text 13"/>
          <p:cNvSpPr/>
          <p:nvPr/>
        </p:nvSpPr>
        <p:spPr>
          <a:xfrm>
            <a:off x="6213872" y="4463534"/>
            <a:ext cx="3517702" cy="3352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b="1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Naive Bayes</a:t>
            </a:r>
            <a:endParaRPr lang="en-US" sz="1650" dirty="0"/>
          </a:p>
        </p:txBody>
      </p:sp>
      <p:sp>
        <p:nvSpPr>
          <p:cNvPr id="19" name="Text 14"/>
          <p:cNvSpPr/>
          <p:nvPr/>
        </p:nvSpPr>
        <p:spPr>
          <a:xfrm>
            <a:off x="10158293" y="4463534"/>
            <a:ext cx="3521512" cy="3352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b="1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SVM</a:t>
            </a:r>
            <a:endParaRPr lang="en-US" sz="1650" dirty="0"/>
          </a:p>
        </p:txBody>
      </p:sp>
      <p:sp>
        <p:nvSpPr>
          <p:cNvPr id="20" name="Shape 15"/>
          <p:cNvSpPr/>
          <p:nvPr/>
        </p:nvSpPr>
        <p:spPr>
          <a:xfrm>
            <a:off x="741045" y="4911209"/>
            <a:ext cx="13148310" cy="601980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1" name="Text 16"/>
          <p:cNvSpPr/>
          <p:nvPr/>
        </p:nvSpPr>
        <p:spPr>
          <a:xfrm>
            <a:off x="950833" y="5065514"/>
            <a:ext cx="4836319" cy="3352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Accuracy</a:t>
            </a:r>
            <a:endParaRPr lang="en-US" sz="1650" dirty="0"/>
          </a:p>
        </p:txBody>
      </p:sp>
      <p:sp>
        <p:nvSpPr>
          <p:cNvPr id="22" name="Text 17"/>
          <p:cNvSpPr/>
          <p:nvPr/>
        </p:nvSpPr>
        <p:spPr>
          <a:xfrm>
            <a:off x="6213872" y="5065514"/>
            <a:ext cx="3517702" cy="3352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75.6%</a:t>
            </a:r>
            <a:endParaRPr lang="en-US" sz="1650" dirty="0"/>
          </a:p>
        </p:txBody>
      </p:sp>
      <p:sp>
        <p:nvSpPr>
          <p:cNvPr id="23" name="Text 18"/>
          <p:cNvSpPr/>
          <p:nvPr/>
        </p:nvSpPr>
        <p:spPr>
          <a:xfrm>
            <a:off x="10158293" y="5065514"/>
            <a:ext cx="3521512" cy="3352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b="1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78.9%</a:t>
            </a:r>
            <a:endParaRPr lang="en-US" sz="1650" dirty="0"/>
          </a:p>
        </p:txBody>
      </p:sp>
      <p:sp>
        <p:nvSpPr>
          <p:cNvPr id="24" name="Shape 19"/>
          <p:cNvSpPr/>
          <p:nvPr/>
        </p:nvSpPr>
        <p:spPr>
          <a:xfrm>
            <a:off x="741045" y="5513189"/>
            <a:ext cx="13148310" cy="601980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5" name="Text 20"/>
          <p:cNvSpPr/>
          <p:nvPr/>
        </p:nvSpPr>
        <p:spPr>
          <a:xfrm>
            <a:off x="950833" y="5667494"/>
            <a:ext cx="4836319" cy="3352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F1-Score</a:t>
            </a:r>
            <a:endParaRPr lang="en-US" sz="1650" dirty="0"/>
          </a:p>
        </p:txBody>
      </p:sp>
      <p:sp>
        <p:nvSpPr>
          <p:cNvPr id="26" name="Text 21"/>
          <p:cNvSpPr/>
          <p:nvPr/>
        </p:nvSpPr>
        <p:spPr>
          <a:xfrm>
            <a:off x="6213872" y="5667494"/>
            <a:ext cx="3517702" cy="3352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73.8%</a:t>
            </a:r>
            <a:endParaRPr lang="en-US" sz="1650" dirty="0"/>
          </a:p>
        </p:txBody>
      </p:sp>
      <p:sp>
        <p:nvSpPr>
          <p:cNvPr id="27" name="Text 22"/>
          <p:cNvSpPr/>
          <p:nvPr/>
        </p:nvSpPr>
        <p:spPr>
          <a:xfrm>
            <a:off x="10158293" y="5667494"/>
            <a:ext cx="3521512" cy="3352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b="1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78.2%</a:t>
            </a:r>
            <a:endParaRPr lang="en-US" sz="1650" dirty="0"/>
          </a:p>
        </p:txBody>
      </p:sp>
      <p:sp>
        <p:nvSpPr>
          <p:cNvPr id="28" name="Shape 23"/>
          <p:cNvSpPr/>
          <p:nvPr/>
        </p:nvSpPr>
        <p:spPr>
          <a:xfrm>
            <a:off x="741045" y="6115169"/>
            <a:ext cx="13148310" cy="601980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9" name="Text 24"/>
          <p:cNvSpPr/>
          <p:nvPr/>
        </p:nvSpPr>
        <p:spPr>
          <a:xfrm>
            <a:off x="950833" y="6269474"/>
            <a:ext cx="4836319" cy="3352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Cohen's Kappa</a:t>
            </a:r>
            <a:endParaRPr lang="en-US" sz="1650" dirty="0"/>
          </a:p>
        </p:txBody>
      </p:sp>
      <p:sp>
        <p:nvSpPr>
          <p:cNvPr id="30" name="Text 25"/>
          <p:cNvSpPr/>
          <p:nvPr/>
        </p:nvSpPr>
        <p:spPr>
          <a:xfrm>
            <a:off x="6213872" y="6269474"/>
            <a:ext cx="3517702" cy="3352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0.524</a:t>
            </a:r>
            <a:endParaRPr lang="en-US" sz="1650" dirty="0"/>
          </a:p>
        </p:txBody>
      </p:sp>
      <p:sp>
        <p:nvSpPr>
          <p:cNvPr id="31" name="Text 26"/>
          <p:cNvSpPr/>
          <p:nvPr/>
        </p:nvSpPr>
        <p:spPr>
          <a:xfrm>
            <a:off x="10158293" y="6269474"/>
            <a:ext cx="3521512" cy="3352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b="1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0.598</a:t>
            </a:r>
            <a:endParaRPr lang="en-US" sz="1650" dirty="0"/>
          </a:p>
        </p:txBody>
      </p:sp>
      <p:sp>
        <p:nvSpPr>
          <p:cNvPr id="32" name="Text 27"/>
          <p:cNvSpPr/>
          <p:nvPr/>
        </p:nvSpPr>
        <p:spPr>
          <a:xfrm>
            <a:off x="733425" y="6981468"/>
            <a:ext cx="13163550" cy="6705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b="1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Key Finding:</a:t>
            </a:r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SVM outperforms Naive Bayes across all metrics. LIME analysis reveals sentiment-driving words: "love", "excellent", "delicious" (positive) versus "disappointed", "terrible", "waste" (negative).</a:t>
            </a:r>
            <a:endParaRPr lang="en-US" sz="16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3425" y="577572"/>
            <a:ext cx="7488793" cy="654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150"/>
              </a:lnSpc>
              <a:buNone/>
            </a:pPr>
            <a:r>
              <a:rPr lang="en-US" sz="41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Customer Churn Prediction</a:t>
            </a:r>
            <a:endParaRPr lang="en-US" sz="4100" dirty="0"/>
          </a:p>
        </p:txBody>
      </p:sp>
      <p:sp>
        <p:nvSpPr>
          <p:cNvPr id="3" name="Text 1"/>
          <p:cNvSpPr/>
          <p:nvPr/>
        </p:nvSpPr>
        <p:spPr>
          <a:xfrm>
            <a:off x="733425" y="1651516"/>
            <a:ext cx="209550" cy="261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49495A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01</a:t>
            </a:r>
            <a:endParaRPr lang="en-US" sz="16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3425" y="1984891"/>
            <a:ext cx="4248150" cy="2286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33425" y="2135386"/>
            <a:ext cx="2619375" cy="3274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Business Problem</a:t>
            </a:r>
            <a:endParaRPr lang="en-US" sz="2050" dirty="0"/>
          </a:p>
        </p:txBody>
      </p:sp>
      <p:sp>
        <p:nvSpPr>
          <p:cNvPr id="6" name="Text 3"/>
          <p:cNvSpPr/>
          <p:nvPr/>
        </p:nvSpPr>
        <p:spPr>
          <a:xfrm>
            <a:off x="733425" y="2588538"/>
            <a:ext cx="4248150" cy="1341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Predict which customers will churn from 5,630 customer profiles with 20 behavioural features, addressing 17% class imbalance</a:t>
            </a:r>
            <a:endParaRPr lang="en-US" sz="1650" dirty="0"/>
          </a:p>
        </p:txBody>
      </p:sp>
      <p:sp>
        <p:nvSpPr>
          <p:cNvPr id="7" name="Text 4"/>
          <p:cNvSpPr/>
          <p:nvPr/>
        </p:nvSpPr>
        <p:spPr>
          <a:xfrm>
            <a:off x="5191125" y="1651516"/>
            <a:ext cx="209550" cy="261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49495A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02</a:t>
            </a:r>
            <a:endParaRPr lang="en-US" sz="165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1125" y="1984891"/>
            <a:ext cx="4248150" cy="2286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191125" y="2135386"/>
            <a:ext cx="2619375" cy="3274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 Preparation</a:t>
            </a:r>
            <a:endParaRPr lang="en-US" sz="2050" dirty="0"/>
          </a:p>
        </p:txBody>
      </p:sp>
      <p:sp>
        <p:nvSpPr>
          <p:cNvPr id="10" name="Text 6"/>
          <p:cNvSpPr/>
          <p:nvPr/>
        </p:nvSpPr>
        <p:spPr>
          <a:xfrm>
            <a:off x="5191125" y="2588538"/>
            <a:ext cx="4248150" cy="1341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SMOTE synthetic sampling to balance classes, feature scaling for numeric variables, encoding of categorical predictors</a:t>
            </a:r>
            <a:endParaRPr lang="en-US" sz="1650" dirty="0"/>
          </a:p>
        </p:txBody>
      </p:sp>
      <p:sp>
        <p:nvSpPr>
          <p:cNvPr id="11" name="Text 7"/>
          <p:cNvSpPr/>
          <p:nvPr/>
        </p:nvSpPr>
        <p:spPr>
          <a:xfrm>
            <a:off x="9648825" y="1651516"/>
            <a:ext cx="209550" cy="261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49495A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03</a:t>
            </a:r>
            <a:endParaRPr lang="en-US" sz="1650" dirty="0"/>
          </a:p>
        </p:txBody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8825" y="1984891"/>
            <a:ext cx="4248150" cy="22860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9648825" y="2135386"/>
            <a:ext cx="2619375" cy="3274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Key Features</a:t>
            </a:r>
            <a:endParaRPr lang="en-US" sz="2050" dirty="0"/>
          </a:p>
        </p:txBody>
      </p:sp>
      <p:sp>
        <p:nvSpPr>
          <p:cNvPr id="14" name="Text 9"/>
          <p:cNvSpPr/>
          <p:nvPr/>
        </p:nvSpPr>
        <p:spPr>
          <a:xfrm>
            <a:off x="9648825" y="2588538"/>
            <a:ext cx="4248150" cy="1341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Customer tenure, satisfaction score, complaint history, order frequency, payment preferences, and engagement metrics</a:t>
            </a:r>
            <a:endParaRPr lang="en-US" sz="1650" dirty="0"/>
          </a:p>
        </p:txBody>
      </p:sp>
      <p:sp>
        <p:nvSpPr>
          <p:cNvPr id="15" name="Shape 10"/>
          <p:cNvSpPr/>
          <p:nvPr/>
        </p:nvSpPr>
        <p:spPr>
          <a:xfrm>
            <a:off x="733425" y="4301609"/>
            <a:ext cx="13163550" cy="2423160"/>
          </a:xfrm>
          <a:prstGeom prst="roundRect">
            <a:avLst>
              <a:gd name="adj" fmla="val 1297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16" name="Shape 11"/>
          <p:cNvSpPr/>
          <p:nvPr/>
        </p:nvSpPr>
        <p:spPr>
          <a:xfrm>
            <a:off x="741045" y="4309229"/>
            <a:ext cx="13148310" cy="601980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7" name="Text 12"/>
          <p:cNvSpPr/>
          <p:nvPr/>
        </p:nvSpPr>
        <p:spPr>
          <a:xfrm>
            <a:off x="950833" y="4463534"/>
            <a:ext cx="4836319" cy="3352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b="1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Model</a:t>
            </a:r>
            <a:endParaRPr lang="en-US" sz="1650" dirty="0"/>
          </a:p>
        </p:txBody>
      </p:sp>
      <p:sp>
        <p:nvSpPr>
          <p:cNvPr id="18" name="Text 13"/>
          <p:cNvSpPr/>
          <p:nvPr/>
        </p:nvSpPr>
        <p:spPr>
          <a:xfrm>
            <a:off x="6213872" y="4463534"/>
            <a:ext cx="3517702" cy="3352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b="1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Random Forest</a:t>
            </a:r>
            <a:endParaRPr lang="en-US" sz="1650" dirty="0"/>
          </a:p>
        </p:txBody>
      </p:sp>
      <p:sp>
        <p:nvSpPr>
          <p:cNvPr id="19" name="Text 14"/>
          <p:cNvSpPr/>
          <p:nvPr/>
        </p:nvSpPr>
        <p:spPr>
          <a:xfrm>
            <a:off x="10158293" y="4463534"/>
            <a:ext cx="3521512" cy="3352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b="1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XGBoost</a:t>
            </a:r>
            <a:endParaRPr lang="en-US" sz="1650" dirty="0"/>
          </a:p>
        </p:txBody>
      </p:sp>
      <p:sp>
        <p:nvSpPr>
          <p:cNvPr id="20" name="Shape 15"/>
          <p:cNvSpPr/>
          <p:nvPr/>
        </p:nvSpPr>
        <p:spPr>
          <a:xfrm>
            <a:off x="741045" y="4911209"/>
            <a:ext cx="13148310" cy="601980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1" name="Text 16"/>
          <p:cNvSpPr/>
          <p:nvPr/>
        </p:nvSpPr>
        <p:spPr>
          <a:xfrm>
            <a:off x="950833" y="5065514"/>
            <a:ext cx="4836319" cy="3352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Accuracy</a:t>
            </a:r>
            <a:endParaRPr lang="en-US" sz="1650" dirty="0"/>
          </a:p>
        </p:txBody>
      </p:sp>
      <p:sp>
        <p:nvSpPr>
          <p:cNvPr id="22" name="Text 17"/>
          <p:cNvSpPr/>
          <p:nvPr/>
        </p:nvSpPr>
        <p:spPr>
          <a:xfrm>
            <a:off x="6213872" y="5065514"/>
            <a:ext cx="3517702" cy="3352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86.2%</a:t>
            </a:r>
            <a:endParaRPr lang="en-US" sz="1650" dirty="0"/>
          </a:p>
        </p:txBody>
      </p:sp>
      <p:sp>
        <p:nvSpPr>
          <p:cNvPr id="23" name="Text 18"/>
          <p:cNvSpPr/>
          <p:nvPr/>
        </p:nvSpPr>
        <p:spPr>
          <a:xfrm>
            <a:off x="10158293" y="5065514"/>
            <a:ext cx="3521512" cy="3352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b="1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87.5%</a:t>
            </a:r>
            <a:endParaRPr lang="en-US" sz="1650" dirty="0"/>
          </a:p>
        </p:txBody>
      </p:sp>
      <p:sp>
        <p:nvSpPr>
          <p:cNvPr id="24" name="Shape 19"/>
          <p:cNvSpPr/>
          <p:nvPr/>
        </p:nvSpPr>
        <p:spPr>
          <a:xfrm>
            <a:off x="741045" y="5513189"/>
            <a:ext cx="13148310" cy="601980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5" name="Text 20"/>
          <p:cNvSpPr/>
          <p:nvPr/>
        </p:nvSpPr>
        <p:spPr>
          <a:xfrm>
            <a:off x="950833" y="5667494"/>
            <a:ext cx="4836319" cy="3352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ROC-AUC</a:t>
            </a:r>
            <a:endParaRPr lang="en-US" sz="1650" dirty="0"/>
          </a:p>
        </p:txBody>
      </p:sp>
      <p:sp>
        <p:nvSpPr>
          <p:cNvPr id="26" name="Text 21"/>
          <p:cNvSpPr/>
          <p:nvPr/>
        </p:nvSpPr>
        <p:spPr>
          <a:xfrm>
            <a:off x="6213872" y="5667494"/>
            <a:ext cx="3517702" cy="3352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89.2%</a:t>
            </a:r>
            <a:endParaRPr lang="en-US" sz="1650" dirty="0"/>
          </a:p>
        </p:txBody>
      </p:sp>
      <p:sp>
        <p:nvSpPr>
          <p:cNvPr id="27" name="Text 22"/>
          <p:cNvSpPr/>
          <p:nvPr/>
        </p:nvSpPr>
        <p:spPr>
          <a:xfrm>
            <a:off x="10158293" y="5667494"/>
            <a:ext cx="3521512" cy="3352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b="1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90.8%</a:t>
            </a:r>
            <a:endParaRPr lang="en-US" sz="1650" dirty="0"/>
          </a:p>
        </p:txBody>
      </p:sp>
      <p:sp>
        <p:nvSpPr>
          <p:cNvPr id="28" name="Shape 23"/>
          <p:cNvSpPr/>
          <p:nvPr/>
        </p:nvSpPr>
        <p:spPr>
          <a:xfrm>
            <a:off x="741045" y="6115169"/>
            <a:ext cx="13148310" cy="601980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9" name="Text 24"/>
          <p:cNvSpPr/>
          <p:nvPr/>
        </p:nvSpPr>
        <p:spPr>
          <a:xfrm>
            <a:off x="950833" y="6269474"/>
            <a:ext cx="4836319" cy="3352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Precision</a:t>
            </a:r>
            <a:endParaRPr lang="en-US" sz="1650" dirty="0"/>
          </a:p>
        </p:txBody>
      </p:sp>
      <p:sp>
        <p:nvSpPr>
          <p:cNvPr id="30" name="Text 25"/>
          <p:cNvSpPr/>
          <p:nvPr/>
        </p:nvSpPr>
        <p:spPr>
          <a:xfrm>
            <a:off x="6213872" y="6269474"/>
            <a:ext cx="3517702" cy="3352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84.1%</a:t>
            </a:r>
            <a:endParaRPr lang="en-US" sz="1650" dirty="0"/>
          </a:p>
        </p:txBody>
      </p:sp>
      <p:sp>
        <p:nvSpPr>
          <p:cNvPr id="31" name="Text 26"/>
          <p:cNvSpPr/>
          <p:nvPr/>
        </p:nvSpPr>
        <p:spPr>
          <a:xfrm>
            <a:off x="10158293" y="6269474"/>
            <a:ext cx="3521512" cy="3352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b="1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85.7%</a:t>
            </a:r>
            <a:endParaRPr lang="en-US" sz="1650" dirty="0"/>
          </a:p>
        </p:txBody>
      </p:sp>
      <p:sp>
        <p:nvSpPr>
          <p:cNvPr id="32" name="Text 27"/>
          <p:cNvSpPr/>
          <p:nvPr/>
        </p:nvSpPr>
        <p:spPr>
          <a:xfrm>
            <a:off x="733425" y="6981468"/>
            <a:ext cx="13163550" cy="6705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b="1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Key Finding:</a:t>
            </a:r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XGBoost achieves superior performance. SHAP analysis identifies tenure as the strongest predictor, with complaints increasing churn risk and satisfaction scores reducing it significantly.</a:t>
            </a:r>
            <a:endParaRPr lang="en-US" sz="16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96835" y="311825"/>
            <a:ext cx="324100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Model Interpretability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396835" y="949523"/>
            <a:ext cx="1934051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LIME: Text Sentiment</a:t>
            </a:r>
            <a:endParaRPr lang="en-US" sz="13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6835" y="1289685"/>
            <a:ext cx="6780014" cy="6780014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96835" y="8197215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Positive Indicators</a:t>
            </a:r>
            <a:endParaRPr lang="en-US" sz="1100" dirty="0"/>
          </a:p>
        </p:txBody>
      </p:sp>
      <p:sp>
        <p:nvSpPr>
          <p:cNvPr id="6" name="Text 3"/>
          <p:cNvSpPr/>
          <p:nvPr/>
        </p:nvSpPr>
        <p:spPr>
          <a:xfrm>
            <a:off x="396835" y="8487728"/>
            <a:ext cx="67800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"Excellent" – strong quality signal</a:t>
            </a:r>
            <a:endParaRPr lang="en-US" sz="850" dirty="0"/>
          </a:p>
        </p:txBody>
      </p:sp>
      <p:sp>
        <p:nvSpPr>
          <p:cNvPr id="7" name="Text 4"/>
          <p:cNvSpPr/>
          <p:nvPr/>
        </p:nvSpPr>
        <p:spPr>
          <a:xfrm>
            <a:off x="396835" y="8708827"/>
            <a:ext cx="67800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"Perfect" – satisfaction marker</a:t>
            </a:r>
            <a:endParaRPr lang="en-US" sz="850" dirty="0"/>
          </a:p>
        </p:txBody>
      </p:sp>
      <p:sp>
        <p:nvSpPr>
          <p:cNvPr id="8" name="Text 5"/>
          <p:cNvSpPr/>
          <p:nvPr/>
        </p:nvSpPr>
        <p:spPr>
          <a:xfrm>
            <a:off x="396835" y="8929926"/>
            <a:ext cx="67800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"Delicious" – taste approval</a:t>
            </a:r>
            <a:endParaRPr lang="en-US" sz="850" dirty="0"/>
          </a:p>
        </p:txBody>
      </p:sp>
      <p:sp>
        <p:nvSpPr>
          <p:cNvPr id="9" name="Text 6"/>
          <p:cNvSpPr/>
          <p:nvPr/>
        </p:nvSpPr>
        <p:spPr>
          <a:xfrm>
            <a:off x="396835" y="9151025"/>
            <a:ext cx="67800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"Recommend" – advocacy intent</a:t>
            </a:r>
            <a:endParaRPr lang="en-US" sz="850" dirty="0"/>
          </a:p>
        </p:txBody>
      </p:sp>
      <p:sp>
        <p:nvSpPr>
          <p:cNvPr id="10" name="Text 7"/>
          <p:cNvSpPr/>
          <p:nvPr/>
        </p:nvSpPr>
        <p:spPr>
          <a:xfrm>
            <a:off x="396835" y="9445823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Negative Indicators</a:t>
            </a:r>
            <a:endParaRPr lang="en-US" sz="1100" dirty="0"/>
          </a:p>
        </p:txBody>
      </p:sp>
      <p:sp>
        <p:nvSpPr>
          <p:cNvPr id="11" name="Text 8"/>
          <p:cNvSpPr/>
          <p:nvPr/>
        </p:nvSpPr>
        <p:spPr>
          <a:xfrm>
            <a:off x="396835" y="9736336"/>
            <a:ext cx="67800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"Terrible" – quality failure</a:t>
            </a:r>
            <a:endParaRPr lang="en-US" sz="850" dirty="0"/>
          </a:p>
        </p:txBody>
      </p:sp>
      <p:sp>
        <p:nvSpPr>
          <p:cNvPr id="12" name="Text 9"/>
          <p:cNvSpPr/>
          <p:nvPr/>
        </p:nvSpPr>
        <p:spPr>
          <a:xfrm>
            <a:off x="396835" y="9957435"/>
            <a:ext cx="67800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"Waste" – value disappointment</a:t>
            </a:r>
            <a:endParaRPr lang="en-US" sz="850" dirty="0"/>
          </a:p>
        </p:txBody>
      </p:sp>
      <p:sp>
        <p:nvSpPr>
          <p:cNvPr id="13" name="Text 10"/>
          <p:cNvSpPr/>
          <p:nvPr/>
        </p:nvSpPr>
        <p:spPr>
          <a:xfrm>
            <a:off x="396835" y="10178534"/>
            <a:ext cx="67800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"Disappointed" – unmet expectations</a:t>
            </a:r>
            <a:endParaRPr lang="en-US" sz="850" dirty="0"/>
          </a:p>
        </p:txBody>
      </p:sp>
      <p:sp>
        <p:nvSpPr>
          <p:cNvPr id="14" name="Text 11"/>
          <p:cNvSpPr/>
          <p:nvPr/>
        </p:nvSpPr>
        <p:spPr>
          <a:xfrm>
            <a:off x="7461171" y="949523"/>
            <a:ext cx="2134553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SHAP: Churn Prediction</a:t>
            </a:r>
            <a:endParaRPr lang="en-US" sz="1300" dirty="0"/>
          </a:p>
        </p:txBody>
      </p:sp>
      <p:pic>
        <p:nvPicPr>
          <p:cNvPr id="1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1171" y="1289685"/>
            <a:ext cx="6780014" cy="6780014"/>
          </a:xfrm>
          <a:prstGeom prst="rect">
            <a:avLst/>
          </a:prstGeom>
        </p:spPr>
      </p:pic>
      <p:sp>
        <p:nvSpPr>
          <p:cNvPr id="16" name="Text 12"/>
          <p:cNvSpPr/>
          <p:nvPr/>
        </p:nvSpPr>
        <p:spPr>
          <a:xfrm>
            <a:off x="7461171" y="8197215"/>
            <a:ext cx="1582103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Top Churn Predictors</a:t>
            </a:r>
            <a:endParaRPr lang="en-US" sz="1100" dirty="0"/>
          </a:p>
        </p:txBody>
      </p:sp>
      <p:sp>
        <p:nvSpPr>
          <p:cNvPr id="17" name="Text 13"/>
          <p:cNvSpPr/>
          <p:nvPr/>
        </p:nvSpPr>
        <p:spPr>
          <a:xfrm>
            <a:off x="7461171" y="8487728"/>
            <a:ext cx="67800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Font typeface="+mj-lt"/>
              <a:buAutoNum type="arabicPeriod" startAt="1"/>
            </a:pPr>
            <a:r>
              <a:rPr lang="en-US" sz="850" b="1" dirty="0">
                <a:solidFill>
                  <a:srgbClr val="403CC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Tenure: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Newer customers at highest risk</a:t>
            </a:r>
            <a:endParaRPr lang="en-US" sz="850" dirty="0"/>
          </a:p>
        </p:txBody>
      </p:sp>
      <p:sp>
        <p:nvSpPr>
          <p:cNvPr id="18" name="Text 14"/>
          <p:cNvSpPr/>
          <p:nvPr/>
        </p:nvSpPr>
        <p:spPr>
          <a:xfrm>
            <a:off x="7461171" y="8708827"/>
            <a:ext cx="67800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Font typeface="+mj-lt"/>
              <a:buAutoNum type="arabicPeriod" startAt="2"/>
            </a:pPr>
            <a:r>
              <a:rPr lang="en-US" sz="850" b="1" dirty="0">
                <a:solidFill>
                  <a:srgbClr val="403CC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Satisfaction Score: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Lower scores predict churn</a:t>
            </a:r>
            <a:endParaRPr lang="en-US" sz="850" dirty="0"/>
          </a:p>
        </p:txBody>
      </p:sp>
      <p:sp>
        <p:nvSpPr>
          <p:cNvPr id="19" name="Text 15"/>
          <p:cNvSpPr/>
          <p:nvPr/>
        </p:nvSpPr>
        <p:spPr>
          <a:xfrm>
            <a:off x="7461171" y="8929926"/>
            <a:ext cx="67800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Font typeface="+mj-lt"/>
              <a:buAutoNum type="arabicPeriod" startAt="3"/>
            </a:pPr>
            <a:r>
              <a:rPr lang="en-US" sz="850" b="1" dirty="0">
                <a:solidFill>
                  <a:srgbClr val="403CC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Complaints: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Each complaint increases risk 23%</a:t>
            </a:r>
            <a:endParaRPr lang="en-US" sz="850" dirty="0"/>
          </a:p>
        </p:txBody>
      </p:sp>
      <p:sp>
        <p:nvSpPr>
          <p:cNvPr id="20" name="Text 16"/>
          <p:cNvSpPr/>
          <p:nvPr/>
        </p:nvSpPr>
        <p:spPr>
          <a:xfrm>
            <a:off x="7461171" y="9151025"/>
            <a:ext cx="67800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Font typeface="+mj-lt"/>
              <a:buAutoNum type="arabicPeriod" startAt="4"/>
            </a:pPr>
            <a:r>
              <a:rPr lang="en-US" sz="850" b="1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Order Frequency: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Declining activity signals disengagement</a:t>
            </a:r>
            <a:endParaRPr lang="en-US" sz="850" dirty="0"/>
          </a:p>
        </p:txBody>
      </p:sp>
      <p:sp>
        <p:nvSpPr>
          <p:cNvPr id="21" name="Shape 17"/>
          <p:cNvSpPr/>
          <p:nvPr/>
        </p:nvSpPr>
        <p:spPr>
          <a:xfrm>
            <a:off x="396835" y="10527149"/>
            <a:ext cx="13836729" cy="481846"/>
          </a:xfrm>
          <a:prstGeom prst="roundRect">
            <a:avLst>
              <a:gd name="adj" fmla="val 3531"/>
            </a:avLst>
          </a:prstGeom>
          <a:solidFill>
            <a:srgbClr val="C3C2F0"/>
          </a:solidFill>
          <a:ln/>
        </p:spPr>
      </p:sp>
      <p:pic>
        <p:nvPicPr>
          <p:cNvPr id="22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183" y="10699194"/>
            <a:ext cx="141684" cy="113348"/>
          </a:xfrm>
          <a:prstGeom prst="rect">
            <a:avLst/>
          </a:prstGeom>
        </p:spPr>
      </p:pic>
      <p:sp>
        <p:nvSpPr>
          <p:cNvPr id="23" name="Text 18"/>
          <p:cNvSpPr/>
          <p:nvPr/>
        </p:nvSpPr>
        <p:spPr>
          <a:xfrm>
            <a:off x="765215" y="10668833"/>
            <a:ext cx="13355002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b="1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Business Value: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LIME reveals product quality issues from review language, whilst SHAP identifies at-risk customer segments for targeted retention campaigns.</a:t>
            </a:r>
            <a:endParaRPr lang="en-US" sz="8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96835" y="311825"/>
            <a:ext cx="512254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Model Comparison &amp; Key Findings</a:t>
            </a:r>
            <a:endParaRPr lang="en-US" sz="22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6835" y="892969"/>
            <a:ext cx="13836729" cy="7748468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396835" y="8768953"/>
            <a:ext cx="6861691" cy="865227"/>
          </a:xfrm>
          <a:prstGeom prst="roundRect">
            <a:avLst>
              <a:gd name="adj" fmla="val 1966"/>
            </a:avLst>
          </a:prstGeom>
          <a:solidFill>
            <a:srgbClr val="FBFAFF"/>
          </a:solidFill>
          <a:ln w="15240">
            <a:solidFill>
              <a:srgbClr val="D0CED9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525423" y="8897541"/>
            <a:ext cx="1922383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Text Classification Winner</a:t>
            </a:r>
            <a:endParaRPr lang="en-US" sz="1100" dirty="0"/>
          </a:p>
        </p:txBody>
      </p:sp>
      <p:sp>
        <p:nvSpPr>
          <p:cNvPr id="6" name="Text 3"/>
          <p:cNvSpPr/>
          <p:nvPr/>
        </p:nvSpPr>
        <p:spPr>
          <a:xfrm>
            <a:off x="525423" y="9142690"/>
            <a:ext cx="6604516" cy="3629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SVM demonstrates superior performance for sentiment analysis with F1-score of 0.782, effectively handling high-dimensional TF-IDF features</a:t>
            </a:r>
            <a:endParaRPr lang="en-US" sz="850" dirty="0"/>
          </a:p>
        </p:txBody>
      </p:sp>
      <p:sp>
        <p:nvSpPr>
          <p:cNvPr id="7" name="Shape 4"/>
          <p:cNvSpPr/>
          <p:nvPr/>
        </p:nvSpPr>
        <p:spPr>
          <a:xfrm>
            <a:off x="7371874" y="8768953"/>
            <a:ext cx="6861691" cy="865227"/>
          </a:xfrm>
          <a:prstGeom prst="roundRect">
            <a:avLst>
              <a:gd name="adj" fmla="val 1966"/>
            </a:avLst>
          </a:prstGeom>
          <a:solidFill>
            <a:srgbClr val="FBFAFF"/>
          </a:solidFill>
          <a:ln w="15240">
            <a:solidFill>
              <a:srgbClr val="D0CED9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7500461" y="8897541"/>
            <a:ext cx="181629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Churn Prediction Leader</a:t>
            </a:r>
            <a:endParaRPr lang="en-US" sz="1100" dirty="0"/>
          </a:p>
        </p:txBody>
      </p:sp>
      <p:sp>
        <p:nvSpPr>
          <p:cNvPr id="9" name="Text 6"/>
          <p:cNvSpPr/>
          <p:nvPr/>
        </p:nvSpPr>
        <p:spPr>
          <a:xfrm>
            <a:off x="7500461" y="9142690"/>
            <a:ext cx="6604516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XGBoost achieves highest ROC-AUC of 0.908, leveraging gradient boosting for structured behavioural data patterns</a:t>
            </a:r>
            <a:endParaRPr lang="en-US" sz="850" dirty="0"/>
          </a:p>
        </p:txBody>
      </p:sp>
      <p:sp>
        <p:nvSpPr>
          <p:cNvPr id="10" name="Shape 7"/>
          <p:cNvSpPr/>
          <p:nvPr/>
        </p:nvSpPr>
        <p:spPr>
          <a:xfrm>
            <a:off x="396835" y="9747528"/>
            <a:ext cx="6861691" cy="683776"/>
          </a:xfrm>
          <a:prstGeom prst="roundRect">
            <a:avLst>
              <a:gd name="adj" fmla="val 2488"/>
            </a:avLst>
          </a:prstGeom>
          <a:solidFill>
            <a:srgbClr val="FBFAFF"/>
          </a:solidFill>
          <a:ln w="15240">
            <a:solidFill>
              <a:srgbClr val="D0CED9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525423" y="9876115"/>
            <a:ext cx="1513403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Ensemble Advantage</a:t>
            </a:r>
            <a:endParaRPr lang="en-US" sz="1100" dirty="0"/>
          </a:p>
        </p:txBody>
      </p:sp>
      <p:sp>
        <p:nvSpPr>
          <p:cNvPr id="12" name="Text 9"/>
          <p:cNvSpPr/>
          <p:nvPr/>
        </p:nvSpPr>
        <p:spPr>
          <a:xfrm>
            <a:off x="525423" y="10121265"/>
            <a:ext cx="6604516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Random Forest and XGBoost excel on structured data, whilst kernel methods dominate text classification tasks</a:t>
            </a:r>
            <a:endParaRPr lang="en-US" sz="850" dirty="0"/>
          </a:p>
        </p:txBody>
      </p:sp>
      <p:sp>
        <p:nvSpPr>
          <p:cNvPr id="13" name="Shape 10"/>
          <p:cNvSpPr/>
          <p:nvPr/>
        </p:nvSpPr>
        <p:spPr>
          <a:xfrm>
            <a:off x="7371874" y="9747528"/>
            <a:ext cx="6861691" cy="683776"/>
          </a:xfrm>
          <a:prstGeom prst="roundRect">
            <a:avLst>
              <a:gd name="adj" fmla="val 2488"/>
            </a:avLst>
          </a:prstGeom>
          <a:solidFill>
            <a:srgbClr val="FBFAFF"/>
          </a:solidFill>
          <a:ln w="15240">
            <a:solidFill>
              <a:srgbClr val="D0CED9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7500461" y="9876115"/>
            <a:ext cx="1419225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Imbalance Solution</a:t>
            </a:r>
            <a:endParaRPr lang="en-US" sz="1100" dirty="0"/>
          </a:p>
        </p:txBody>
      </p:sp>
      <p:sp>
        <p:nvSpPr>
          <p:cNvPr id="15" name="Text 12"/>
          <p:cNvSpPr/>
          <p:nvPr/>
        </p:nvSpPr>
        <p:spPr>
          <a:xfrm>
            <a:off x="7500461" y="10121265"/>
            <a:ext cx="6604516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SMOTE effectively addresses class imbalance, improving minority class detection without sacrificing overall accuracy</a:t>
            </a:r>
            <a:endParaRPr lang="en-US" sz="8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52093" y="559594"/>
            <a:ext cx="7430452" cy="4929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850"/>
              </a:lnSpc>
              <a:buNone/>
            </a:pPr>
            <a:r>
              <a:rPr lang="en-US" sz="31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Business Implications &amp; Conclusions</a:t>
            </a:r>
            <a:endParaRPr lang="en-US" sz="3100" dirty="0"/>
          </a:p>
        </p:txBody>
      </p:sp>
      <p:sp>
        <p:nvSpPr>
          <p:cNvPr id="3" name="Shape 1"/>
          <p:cNvSpPr/>
          <p:nvPr/>
        </p:nvSpPr>
        <p:spPr>
          <a:xfrm>
            <a:off x="552093" y="1367909"/>
            <a:ext cx="6684288" cy="1791891"/>
          </a:xfrm>
          <a:prstGeom prst="roundRect">
            <a:avLst>
              <a:gd name="adj" fmla="val 1321"/>
            </a:avLst>
          </a:prstGeom>
          <a:solidFill>
            <a:srgbClr val="EAE8F3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9732" y="1525548"/>
            <a:ext cx="473154" cy="473154"/>
          </a:xfrm>
          <a:prstGeom prst="rect">
            <a:avLst/>
          </a:prstGeom>
        </p:spPr>
      </p:pic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9867" y="1655564"/>
            <a:ext cx="212884" cy="212884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09732" y="2156341"/>
            <a:ext cx="3123128" cy="2464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Automated Review Monitoring</a:t>
            </a:r>
            <a:endParaRPr lang="en-US" sz="1550" dirty="0"/>
          </a:p>
        </p:txBody>
      </p:sp>
      <p:sp>
        <p:nvSpPr>
          <p:cNvPr id="7" name="Text 3"/>
          <p:cNvSpPr/>
          <p:nvPr/>
        </p:nvSpPr>
        <p:spPr>
          <a:xfrm>
            <a:off x="709732" y="2497336"/>
            <a:ext cx="6369010" cy="5048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Deploy SVM models to categorise thousands of product reviews automatically, enabling real-time quality alerts and rapid response to negative sentiment trends</a:t>
            </a:r>
            <a:endParaRPr lang="en-US" sz="1200" dirty="0"/>
          </a:p>
        </p:txBody>
      </p:sp>
      <p:sp>
        <p:nvSpPr>
          <p:cNvPr id="8" name="Shape 4"/>
          <p:cNvSpPr/>
          <p:nvPr/>
        </p:nvSpPr>
        <p:spPr>
          <a:xfrm>
            <a:off x="7394019" y="1367909"/>
            <a:ext cx="6684288" cy="1791891"/>
          </a:xfrm>
          <a:prstGeom prst="roundRect">
            <a:avLst>
              <a:gd name="adj" fmla="val 1321"/>
            </a:avLst>
          </a:prstGeom>
          <a:solidFill>
            <a:srgbClr val="EAE8F3"/>
          </a:solidFill>
          <a:ln/>
        </p:spPr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1658" y="1525548"/>
            <a:ext cx="473154" cy="473154"/>
          </a:xfrm>
          <a:prstGeom prst="rect">
            <a:avLst/>
          </a:prstGeom>
        </p:spPr>
      </p:pic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81793" y="1655564"/>
            <a:ext cx="212884" cy="21288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551658" y="2156341"/>
            <a:ext cx="2817257" cy="2464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Proactive Churn Prevention</a:t>
            </a:r>
            <a:endParaRPr lang="en-US" sz="1550" dirty="0"/>
          </a:p>
        </p:txBody>
      </p:sp>
      <p:sp>
        <p:nvSpPr>
          <p:cNvPr id="12" name="Text 6"/>
          <p:cNvSpPr/>
          <p:nvPr/>
        </p:nvSpPr>
        <p:spPr>
          <a:xfrm>
            <a:off x="7551658" y="2497336"/>
            <a:ext cx="6369010" cy="5048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Implement XGBoost scoring to identify high-risk customers, triggering personalised retention campaigns before disengagement occurs</a:t>
            </a:r>
            <a:endParaRPr lang="en-US" sz="1200" dirty="0"/>
          </a:p>
        </p:txBody>
      </p:sp>
      <p:sp>
        <p:nvSpPr>
          <p:cNvPr id="13" name="Shape 7"/>
          <p:cNvSpPr/>
          <p:nvPr/>
        </p:nvSpPr>
        <p:spPr>
          <a:xfrm>
            <a:off x="552093" y="3317438"/>
            <a:ext cx="6684288" cy="1791891"/>
          </a:xfrm>
          <a:prstGeom prst="roundRect">
            <a:avLst>
              <a:gd name="adj" fmla="val 1321"/>
            </a:avLst>
          </a:prstGeom>
          <a:solidFill>
            <a:srgbClr val="EAE8F3"/>
          </a:solidFill>
          <a:ln/>
        </p:spPr>
      </p:sp>
      <p:pic>
        <p:nvPicPr>
          <p:cNvPr id="14" name="Image 4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9732" y="3475077"/>
            <a:ext cx="473154" cy="473154"/>
          </a:xfrm>
          <a:prstGeom prst="rect">
            <a:avLst/>
          </a:prstGeom>
        </p:spPr>
      </p:pic>
      <p:pic>
        <p:nvPicPr>
          <p:cNvPr id="15" name="Image 5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39867" y="3605093"/>
            <a:ext cx="212884" cy="212884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709732" y="4105870"/>
            <a:ext cx="2329577" cy="2464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Resource Optimisation</a:t>
            </a:r>
            <a:endParaRPr lang="en-US" sz="1550" dirty="0"/>
          </a:p>
        </p:txBody>
      </p:sp>
      <p:sp>
        <p:nvSpPr>
          <p:cNvPr id="17" name="Text 9"/>
          <p:cNvSpPr/>
          <p:nvPr/>
        </p:nvSpPr>
        <p:spPr>
          <a:xfrm>
            <a:off x="709732" y="4446865"/>
            <a:ext cx="6369010" cy="5048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Focus marketing budgets on likely churners, achieving 3-5× ROI improvement through targeted intervention strategies</a:t>
            </a:r>
            <a:endParaRPr lang="en-US" sz="1200" dirty="0"/>
          </a:p>
        </p:txBody>
      </p:sp>
      <p:sp>
        <p:nvSpPr>
          <p:cNvPr id="18" name="Shape 10"/>
          <p:cNvSpPr/>
          <p:nvPr/>
        </p:nvSpPr>
        <p:spPr>
          <a:xfrm>
            <a:off x="7394019" y="3317438"/>
            <a:ext cx="6684288" cy="1791891"/>
          </a:xfrm>
          <a:prstGeom prst="roundRect">
            <a:avLst>
              <a:gd name="adj" fmla="val 1321"/>
            </a:avLst>
          </a:prstGeom>
          <a:solidFill>
            <a:srgbClr val="EAE8F3"/>
          </a:solidFill>
          <a:ln/>
        </p:spPr>
      </p:sp>
      <p:pic>
        <p:nvPicPr>
          <p:cNvPr id="19" name="Image 6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51658" y="3475077"/>
            <a:ext cx="473154" cy="473154"/>
          </a:xfrm>
          <a:prstGeom prst="rect">
            <a:avLst/>
          </a:prstGeom>
        </p:spPr>
      </p:pic>
      <p:pic>
        <p:nvPicPr>
          <p:cNvPr id="20" name="Image 7" descr="preencoded.png">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681793" y="3605093"/>
            <a:ext cx="212884" cy="212884"/>
          </a:xfrm>
          <a:prstGeom prst="rect">
            <a:avLst/>
          </a:prstGeom>
        </p:spPr>
      </p:pic>
      <p:sp>
        <p:nvSpPr>
          <p:cNvPr id="21" name="Text 11"/>
          <p:cNvSpPr/>
          <p:nvPr/>
        </p:nvSpPr>
        <p:spPr>
          <a:xfrm>
            <a:off x="7551658" y="4105870"/>
            <a:ext cx="2264926" cy="2464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Product Improvement</a:t>
            </a:r>
            <a:endParaRPr lang="en-US" sz="1550" dirty="0"/>
          </a:p>
        </p:txBody>
      </p:sp>
      <p:sp>
        <p:nvSpPr>
          <p:cNvPr id="22" name="Text 12"/>
          <p:cNvSpPr/>
          <p:nvPr/>
        </p:nvSpPr>
        <p:spPr>
          <a:xfrm>
            <a:off x="7551658" y="4446865"/>
            <a:ext cx="6369010" cy="5048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Extract actionable insights from negative reviews using LIME interpretability to guide product development and quality control</a:t>
            </a:r>
            <a:endParaRPr lang="en-US" sz="1200" dirty="0"/>
          </a:p>
        </p:txBody>
      </p:sp>
      <p:sp>
        <p:nvSpPr>
          <p:cNvPr id="23" name="Text 13"/>
          <p:cNvSpPr/>
          <p:nvPr/>
        </p:nvSpPr>
        <p:spPr>
          <a:xfrm>
            <a:off x="552093" y="5345906"/>
            <a:ext cx="4486275" cy="2956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Key Conclusions &amp; Future Directions</a:t>
            </a:r>
            <a:endParaRPr lang="en-US" sz="1850" dirty="0"/>
          </a:p>
        </p:txBody>
      </p:sp>
      <p:sp>
        <p:nvSpPr>
          <p:cNvPr id="24" name="Text 14"/>
          <p:cNvSpPr/>
          <p:nvPr/>
        </p:nvSpPr>
        <p:spPr>
          <a:xfrm>
            <a:off x="552093" y="6035754"/>
            <a:ext cx="2203013" cy="2464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Research Conclusions</a:t>
            </a:r>
            <a:endParaRPr lang="en-US" sz="1550" dirty="0"/>
          </a:p>
        </p:txBody>
      </p:sp>
      <p:sp>
        <p:nvSpPr>
          <p:cNvPr id="25" name="Text 15"/>
          <p:cNvSpPr/>
          <p:nvPr/>
        </p:nvSpPr>
        <p:spPr>
          <a:xfrm>
            <a:off x="552093" y="6439852"/>
            <a:ext cx="6570702" cy="2524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SVM recommended for sentiment classification</a:t>
            </a:r>
            <a:endParaRPr lang="en-US" sz="1200" dirty="0"/>
          </a:p>
        </p:txBody>
      </p:sp>
      <p:sp>
        <p:nvSpPr>
          <p:cNvPr id="26" name="Text 16"/>
          <p:cNvSpPr/>
          <p:nvPr/>
        </p:nvSpPr>
        <p:spPr>
          <a:xfrm>
            <a:off x="552093" y="6747391"/>
            <a:ext cx="6570702" cy="2524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XGBoost optimal for churn prediction</a:t>
            </a:r>
            <a:endParaRPr lang="en-US" sz="1200" dirty="0"/>
          </a:p>
        </p:txBody>
      </p:sp>
      <p:sp>
        <p:nvSpPr>
          <p:cNvPr id="27" name="Text 17"/>
          <p:cNvSpPr/>
          <p:nvPr/>
        </p:nvSpPr>
        <p:spPr>
          <a:xfrm>
            <a:off x="552093" y="7054929"/>
            <a:ext cx="6570702" cy="2524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CRISP-DM effectively structured analysis</a:t>
            </a:r>
            <a:endParaRPr lang="en-US" sz="1200" dirty="0"/>
          </a:p>
        </p:txBody>
      </p:sp>
      <p:sp>
        <p:nvSpPr>
          <p:cNvPr id="28" name="Text 18"/>
          <p:cNvSpPr/>
          <p:nvPr/>
        </p:nvSpPr>
        <p:spPr>
          <a:xfrm>
            <a:off x="552093" y="7362468"/>
            <a:ext cx="6570702" cy="2524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Interpretability drives business adoption</a:t>
            </a:r>
            <a:endParaRPr lang="en-US" sz="1200" dirty="0"/>
          </a:p>
        </p:txBody>
      </p:sp>
      <p:sp>
        <p:nvSpPr>
          <p:cNvPr id="29" name="Text 19"/>
          <p:cNvSpPr/>
          <p:nvPr/>
        </p:nvSpPr>
        <p:spPr>
          <a:xfrm>
            <a:off x="7515225" y="6035754"/>
            <a:ext cx="1971794" cy="2464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Future Research</a:t>
            </a:r>
            <a:endParaRPr lang="en-US" sz="1550" dirty="0"/>
          </a:p>
        </p:txBody>
      </p:sp>
      <p:sp>
        <p:nvSpPr>
          <p:cNvPr id="30" name="Text 20"/>
          <p:cNvSpPr/>
          <p:nvPr/>
        </p:nvSpPr>
        <p:spPr>
          <a:xfrm>
            <a:off x="7515225" y="6439852"/>
            <a:ext cx="6570702" cy="2524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Deep learning (BERT) for nuanced text analysis</a:t>
            </a:r>
            <a:endParaRPr lang="en-US" sz="1200" dirty="0"/>
          </a:p>
        </p:txBody>
      </p:sp>
      <p:sp>
        <p:nvSpPr>
          <p:cNvPr id="31" name="Text 21"/>
          <p:cNvSpPr/>
          <p:nvPr/>
        </p:nvSpPr>
        <p:spPr>
          <a:xfrm>
            <a:off x="7515225" y="6747391"/>
            <a:ext cx="6570702" cy="2524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Real-time scoring systems deployment</a:t>
            </a:r>
            <a:endParaRPr lang="en-US" sz="1200" dirty="0"/>
          </a:p>
        </p:txBody>
      </p:sp>
      <p:sp>
        <p:nvSpPr>
          <p:cNvPr id="32" name="Text 22"/>
          <p:cNvSpPr/>
          <p:nvPr/>
        </p:nvSpPr>
        <p:spPr>
          <a:xfrm>
            <a:off x="7515225" y="7054929"/>
            <a:ext cx="6570702" cy="2524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A/B testing of retention campaigns</a:t>
            </a:r>
            <a:endParaRPr lang="en-US" sz="1200" dirty="0"/>
          </a:p>
        </p:txBody>
      </p:sp>
      <p:sp>
        <p:nvSpPr>
          <p:cNvPr id="33" name="Text 23"/>
          <p:cNvSpPr/>
          <p:nvPr/>
        </p:nvSpPr>
        <p:spPr>
          <a:xfrm>
            <a:off x="7515225" y="7362468"/>
            <a:ext cx="6570702" cy="2524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Multi-modal data integration</a:t>
            </a:r>
            <a:endParaRPr lang="en-US" sz="12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2025-12-02T20:18:00Z</dcterms:created>
  <dcterms:modified xsi:type="dcterms:W3CDTF">2025-12-02T20:18:00Z</dcterms:modified>
</cp:coreProperties>
</file>